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sldIdLst>
    <p:sldId id="257" r:id="rId2"/>
    <p:sldId id="258" r:id="rId3"/>
    <p:sldId id="259" r:id="rId4"/>
    <p:sldId id="26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73" r:id="rId17"/>
    <p:sldId id="268" r:id="rId18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281" autoAdjust="0"/>
  </p:normalViewPr>
  <p:slideViewPr>
    <p:cSldViewPr>
      <p:cViewPr varScale="1">
        <p:scale>
          <a:sx n="62" d="100"/>
          <a:sy n="62" d="100"/>
        </p:scale>
        <p:origin x="180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3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07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5349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2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9027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59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42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25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423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32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63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682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942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6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122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63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78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dc.gov/mentalhealthsurveillance/fact_sheet.html" TargetMode="External"/><Relationship Id="rId2" Type="http://schemas.openxmlformats.org/officeDocument/2006/relationships/hyperlink" Target="http://www.samhsa.gov/co-occurring/topics/data/disorders.aspx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ahrq.gov/research/mentalhth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8157" y="4848888"/>
            <a:ext cx="8167687" cy="748974"/>
          </a:xfrm>
        </p:spPr>
        <p:txBody>
          <a:bodyPr>
            <a:noAutofit/>
          </a:bodyPr>
          <a:lstStyle/>
          <a:p>
            <a:r>
              <a:rPr lang="en-US" sz="450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St. Juan Macias Missioners, Inc</a:t>
            </a:r>
          </a:p>
        </p:txBody>
      </p:sp>
      <p:pic>
        <p:nvPicPr>
          <p:cNvPr id="7" name="Picture 6" descr="companylogo" title="companylogo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666038" y="1120181"/>
            <a:ext cx="38100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56923"/>
            <a:ext cx="9144000" cy="80107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bg1"/>
              </a:gs>
            </a:gsLst>
            <a:lin scaled="0"/>
            <a:tileRect/>
          </a:gradFill>
          <a:ln w="9525" cap="flat" algn="ctr">
            <a:noFill/>
            <a:prstDash val="soli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 descr="slidetitle" title="slide title"/>
          <p:cNvSpPr>
            <a:spLocks noGrp="1"/>
          </p:cNvSpPr>
          <p:nvPr>
            <p:ph type="ctrTitle"/>
          </p:nvPr>
        </p:nvSpPr>
        <p:spPr>
          <a:xfrm>
            <a:off x="436356" y="645188"/>
            <a:ext cx="8564359" cy="748974"/>
          </a:xfrm>
        </p:spPr>
        <p:txBody>
          <a:bodyPr>
            <a:noAutofit/>
          </a:bodyPr>
          <a:lstStyle/>
          <a:p>
            <a:pPr algn="l"/>
            <a:r>
              <a:rPr lang="en-US" sz="5000" spc="6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Marketing activities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3110" y="1810558"/>
            <a:ext cx="8183604" cy="4192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>
              <a:lnSpc>
                <a:spcPct val="120000"/>
              </a:lnSpc>
            </a:pPr>
            <a:r>
              <a:rPr lang="en-US" sz="3200" spc="6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/>
                <a:cs typeface="Georgia"/>
              </a:rPr>
              <a:t>Websites for: Mission recruitment and social advocacy, therapeutic mental health farm, counseling and consulting, retreat center.  Missions, volunteer and mental health fairs, trade adds, city adds, brochures, news letters are all utilized.</a:t>
            </a:r>
          </a:p>
        </p:txBody>
      </p:sp>
      <p:pic>
        <p:nvPicPr>
          <p:cNvPr id="9" name="Picture 8" descr="companylogo" title="companylogo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88521" y="6213120"/>
            <a:ext cx="747059" cy="508000"/>
          </a:xfrm>
          <a:prstGeom prst="rect">
            <a:avLst/>
          </a:prstGeom>
        </p:spPr>
      </p:pic>
      <p:sp>
        <p:nvSpPr>
          <p:cNvPr id="10" name="TextBox 9" descr="footertext" title="footer text"/>
          <p:cNvSpPr txBox="1"/>
          <p:nvPr/>
        </p:nvSpPr>
        <p:spPr>
          <a:xfrm>
            <a:off x="442804" y="6265163"/>
            <a:ext cx="6744197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r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St. Juan Macias Missioners, Inc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060176"/>
            <a:ext cx="9144000" cy="0"/>
          </a:xfrm>
          <a:prstGeom prst="line">
            <a:avLst/>
          </a:prstGeom>
          <a:ln w="9525" cap="flat" algn="ctr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18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56923"/>
            <a:ext cx="9144000" cy="80107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bg1"/>
              </a:gs>
            </a:gsLst>
            <a:lin scaled="0"/>
            <a:tileRect/>
          </a:gradFill>
          <a:ln w="9525" cap="flat" algn="ctr">
            <a:noFill/>
            <a:prstDash val="soli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 descr="slidetitle" title="slide title"/>
          <p:cNvSpPr>
            <a:spLocks noGrp="1"/>
          </p:cNvSpPr>
          <p:nvPr>
            <p:ph type="ctrTitle"/>
          </p:nvPr>
        </p:nvSpPr>
        <p:spPr>
          <a:xfrm>
            <a:off x="436356" y="645188"/>
            <a:ext cx="8564359" cy="748974"/>
          </a:xfrm>
        </p:spPr>
        <p:txBody>
          <a:bodyPr>
            <a:noAutofit/>
          </a:bodyPr>
          <a:lstStyle/>
          <a:p>
            <a:pPr algn="l"/>
            <a:r>
              <a:rPr lang="en-US" sz="5000" spc="6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Financial Projections</a:t>
            </a:r>
            <a:endParaRPr lang="en-US" sz="5000" spc="6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 descr="footertext" title="footer text"/>
          <p:cNvSpPr txBox="1"/>
          <p:nvPr/>
        </p:nvSpPr>
        <p:spPr>
          <a:xfrm>
            <a:off x="442803" y="6265163"/>
            <a:ext cx="6744198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r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St. Juan Macias Missioners, Inc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060176"/>
            <a:ext cx="9144000" cy="0"/>
          </a:xfrm>
          <a:prstGeom prst="line">
            <a:avLst/>
          </a:prstGeom>
          <a:ln w="9525" cap="flat" algn="ctr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 descr="companylogo" title="companylogo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88521" y="6213120"/>
            <a:ext cx="747059" cy="508000"/>
          </a:xfrm>
          <a:prstGeom prst="rect">
            <a:avLst/>
          </a:prstGeom>
        </p:spPr>
      </p:pic>
      <p:pic>
        <p:nvPicPr>
          <p:cNvPr id="12" name="Picture 11" descr="sales" title="sale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2362200"/>
            <a:ext cx="3122682" cy="2819400"/>
          </a:xfrm>
          <a:prstGeom prst="rect">
            <a:avLst/>
          </a:prstGeom>
        </p:spPr>
      </p:pic>
      <p:pic>
        <p:nvPicPr>
          <p:cNvPr id="13" name="Picture 12" descr="expenses" title="expense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972058" y="2349500"/>
            <a:ext cx="3150814" cy="2844800"/>
          </a:xfrm>
          <a:prstGeom prst="rect">
            <a:avLst/>
          </a:prstGeom>
        </p:spPr>
      </p:pic>
      <p:pic>
        <p:nvPicPr>
          <p:cNvPr id="18" name="Picture 17" descr="profit" title="profit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158392" y="2483011"/>
            <a:ext cx="2947121" cy="266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1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123769"/>
              </p:ext>
            </p:extLst>
          </p:nvPr>
        </p:nvGraphicFramePr>
        <p:xfrm>
          <a:off x="635001" y="1854200"/>
          <a:ext cx="8000998" cy="383070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89766"/>
                <a:gridCol w="5211232"/>
              </a:tblGrid>
              <a:tr h="753533">
                <a:tc>
                  <a:txBody>
                    <a:bodyPr/>
                    <a:lstStyle/>
                    <a:p>
                      <a:pPr marL="9144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400" b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rebuchet MS"/>
                          <a:cs typeface="Trebuchet MS"/>
                        </a:rPr>
                        <a:t>Due Date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FF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400" b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rebuchet MS"/>
                          <a:cs typeface="Trebuchet MS"/>
                        </a:rPr>
                        <a:t>Milestone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FFF"/>
                    </a:solidFill>
                  </a:tcPr>
                </a:tc>
              </a:tr>
              <a:tr h="609274">
                <a:tc>
                  <a:txBody>
                    <a:bodyPr/>
                    <a:lstStyle/>
                    <a:p>
                      <a:pPr marL="56007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Tx/>
                        <a:buBlip>
                          <a:blip r:embed="rId2"/>
                        </a:buBlip>
                        <a:defRPr/>
                      </a:pPr>
                      <a:r>
                        <a:rPr lang="en-US" i="1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February 1, 2019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plan india trip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9274">
                <a:tc>
                  <a:txBody>
                    <a:bodyPr/>
                    <a:lstStyle/>
                    <a:p>
                      <a:pPr marL="56007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Tx/>
                        <a:buBlip>
                          <a:blip r:embed="rId2"/>
                        </a:buBlip>
                        <a:defRPr/>
                      </a:pPr>
                      <a:r>
                        <a:rPr lang="en-US" i="1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May 1, 2019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Recruit all board members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9274">
                <a:tc>
                  <a:txBody>
                    <a:bodyPr/>
                    <a:lstStyle/>
                    <a:p>
                      <a:pPr marL="56007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Tx/>
                        <a:buBlip>
                          <a:blip r:embed="rId2"/>
                        </a:buBlip>
                        <a:defRPr/>
                      </a:pPr>
                      <a:r>
                        <a:rPr lang="en-US" i="1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September 1, 2019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Raise funds to support volunteers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9274">
                <a:tc>
                  <a:txBody>
                    <a:bodyPr/>
                    <a:lstStyle/>
                    <a:p>
                      <a:pPr marL="56007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Tx/>
                        <a:buBlip>
                          <a:blip r:embed="rId2"/>
                        </a:buBlip>
                        <a:defRPr/>
                      </a:pPr>
                      <a:r>
                        <a:rPr lang="en-US" i="1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March 1, 2020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Recruit volunteers-plan prjct--raise all funds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9274">
                <a:tc>
                  <a:txBody>
                    <a:bodyPr/>
                    <a:lstStyle/>
                    <a:p>
                      <a:pPr marL="560070" marR="0" lvl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25000"/>
                        <a:buFontTx/>
                        <a:buBlip>
                          <a:blip r:embed="rId2"/>
                        </a:buBlip>
                        <a:defRPr/>
                      </a:pPr>
                      <a:r>
                        <a:rPr lang="en-US" i="1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September 1, 2020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Purchase land, homes, begin construction, staffing, plan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0" y="6056923"/>
            <a:ext cx="9144000" cy="80107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bg1"/>
              </a:gs>
            </a:gsLst>
            <a:lin scaled="0"/>
            <a:tileRect/>
          </a:gradFill>
          <a:ln w="9525" cap="flat" algn="ctr">
            <a:noFill/>
            <a:prstDash val="soli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 descr="slidetitle" title="slide title"/>
          <p:cNvSpPr>
            <a:spLocks noGrp="1"/>
          </p:cNvSpPr>
          <p:nvPr>
            <p:ph type="ctrTitle"/>
          </p:nvPr>
        </p:nvSpPr>
        <p:spPr>
          <a:xfrm>
            <a:off x="436356" y="645188"/>
            <a:ext cx="8564359" cy="748974"/>
          </a:xfrm>
        </p:spPr>
        <p:txBody>
          <a:bodyPr>
            <a:noAutofit/>
          </a:bodyPr>
          <a:lstStyle/>
          <a:p>
            <a:pPr algn="l"/>
            <a:r>
              <a:rPr lang="en-US" sz="5000" spc="6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Milestones</a:t>
            </a:r>
            <a:endParaRPr lang="en-US" sz="5000" spc="6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9" name="Picture 8" descr="companylogo" title="companylogo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888521" y="6213120"/>
            <a:ext cx="747059" cy="508000"/>
          </a:xfrm>
          <a:prstGeom prst="rect">
            <a:avLst/>
          </a:prstGeom>
        </p:spPr>
      </p:pic>
      <p:sp>
        <p:nvSpPr>
          <p:cNvPr id="10" name="TextBox 9" descr="footertext" title="footer text"/>
          <p:cNvSpPr txBox="1"/>
          <p:nvPr/>
        </p:nvSpPr>
        <p:spPr>
          <a:xfrm>
            <a:off x="442804" y="6265163"/>
            <a:ext cx="6744197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r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St. Juan Macias Missioners, Inc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060176"/>
            <a:ext cx="9144000" cy="0"/>
          </a:xfrm>
          <a:prstGeom prst="line">
            <a:avLst/>
          </a:prstGeom>
          <a:ln w="9525" cap="flat" algn="ctr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0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-3174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Projected Profit &amp; Loss </a:t>
            </a: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 of 2)</a:t>
            </a:r>
            <a:endParaRPr kumimoji="0" lang="en-US" altLang="en-US" sz="2400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0"/>
            <a:ext cx="6848475" cy="5805264"/>
            <a:chOff x="0" y="0"/>
            <a:chExt cx="6848475" cy="1995116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656176" cy="27602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Net</a:t>
              </a:r>
              <a:r>
                <a:rPr lang="en-US" sz="1200" spc="4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profit</a:t>
              </a:r>
              <a:r>
                <a:rPr lang="en-US" sz="1200" spc="4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</a:t>
              </a:r>
              <a:r>
                <a:rPr lang="en-US" sz="1200" spc="4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095875" y="0"/>
              <a:ext cx="1654592" cy="27602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Net</a:t>
              </a:r>
              <a:r>
                <a:rPr lang="en-US" sz="1200" spc="4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profit</a:t>
              </a:r>
              <a:r>
                <a:rPr lang="en-US" sz="1200" spc="4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by</a:t>
              </a:r>
              <a:r>
                <a:rPr lang="en-US" sz="1200" spc="4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year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Shape 1117"/>
            <p:cNvSpPr/>
            <p:nvPr/>
          </p:nvSpPr>
          <p:spPr>
            <a:xfrm>
              <a:off x="376238" y="429592"/>
              <a:ext cx="0" cy="885825"/>
            </a:xfrm>
            <a:custGeom>
              <a:avLst/>
              <a:gdLst/>
              <a:ahLst/>
              <a:cxnLst/>
              <a:rect l="0" t="0" r="0" b="0"/>
              <a:pathLst>
                <a:path h="885825">
                  <a:moveTo>
                    <a:pt x="0" y="0"/>
                  </a:moveTo>
                  <a:lnTo>
                    <a:pt x="0" y="885825"/>
                  </a:lnTo>
                </a:path>
              </a:pathLst>
            </a:custGeom>
            <a:ln w="9525" cap="flat">
              <a:miter lim="100000"/>
            </a:ln>
          </p:spPr>
          <p:style>
            <a:lnRef idx="1">
              <a:srgbClr val="D5DBE1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Shape 18526"/>
            <p:cNvSpPr/>
            <p:nvPr/>
          </p:nvSpPr>
          <p:spPr>
            <a:xfrm>
              <a:off x="457200" y="734392"/>
              <a:ext cx="228600" cy="581025"/>
            </a:xfrm>
            <a:custGeom>
              <a:avLst/>
              <a:gdLst/>
              <a:ahLst/>
              <a:cxnLst/>
              <a:rect l="0" t="0" r="0" b="0"/>
              <a:pathLst>
                <a:path w="228600" h="581025">
                  <a:moveTo>
                    <a:pt x="0" y="0"/>
                  </a:moveTo>
                  <a:lnTo>
                    <a:pt x="228600" y="0"/>
                  </a:lnTo>
                  <a:lnTo>
                    <a:pt x="228600" y="581025"/>
                  </a:lnTo>
                  <a:lnTo>
                    <a:pt x="0" y="5810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C9BE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Shape 18527"/>
            <p:cNvSpPr/>
            <p:nvPr/>
          </p:nvSpPr>
          <p:spPr>
            <a:xfrm>
              <a:off x="847725" y="1305892"/>
              <a:ext cx="228600" cy="9525"/>
            </a:xfrm>
            <a:custGeom>
              <a:avLst/>
              <a:gdLst/>
              <a:ahLst/>
              <a:cxnLst/>
              <a:rect l="0" t="0" r="0" b="0"/>
              <a:pathLst>
                <a:path w="228600" h="9525">
                  <a:moveTo>
                    <a:pt x="0" y="0"/>
                  </a:moveTo>
                  <a:lnTo>
                    <a:pt x="228600" y="0"/>
                  </a:lnTo>
                  <a:lnTo>
                    <a:pt x="228600" y="9525"/>
                  </a:ln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C9BE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Shape 18528"/>
            <p:cNvSpPr/>
            <p:nvPr/>
          </p:nvSpPr>
          <p:spPr>
            <a:xfrm>
              <a:off x="1228725" y="1305892"/>
              <a:ext cx="228600" cy="9525"/>
            </a:xfrm>
            <a:custGeom>
              <a:avLst/>
              <a:gdLst/>
              <a:ahLst/>
              <a:cxnLst/>
              <a:rect l="0" t="0" r="0" b="0"/>
              <a:pathLst>
                <a:path w="228600" h="9525">
                  <a:moveTo>
                    <a:pt x="0" y="0"/>
                  </a:moveTo>
                  <a:lnTo>
                    <a:pt x="228600" y="0"/>
                  </a:lnTo>
                  <a:lnTo>
                    <a:pt x="228600" y="9525"/>
                  </a:ln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C9BE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Shape 18529"/>
            <p:cNvSpPr/>
            <p:nvPr/>
          </p:nvSpPr>
          <p:spPr>
            <a:xfrm>
              <a:off x="1609725" y="1305892"/>
              <a:ext cx="238125" cy="9525"/>
            </a:xfrm>
            <a:custGeom>
              <a:avLst/>
              <a:gdLst/>
              <a:ahLst/>
              <a:cxnLst/>
              <a:rect l="0" t="0" r="0" b="0"/>
              <a:pathLst>
                <a:path w="238125" h="9525">
                  <a:moveTo>
                    <a:pt x="0" y="0"/>
                  </a:moveTo>
                  <a:lnTo>
                    <a:pt x="238125" y="0"/>
                  </a:lnTo>
                  <a:lnTo>
                    <a:pt x="238125" y="9525"/>
                  </a:ln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C9BE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Shape 18530"/>
            <p:cNvSpPr/>
            <p:nvPr/>
          </p:nvSpPr>
          <p:spPr>
            <a:xfrm>
              <a:off x="2000250" y="1305892"/>
              <a:ext cx="228600" cy="9525"/>
            </a:xfrm>
            <a:custGeom>
              <a:avLst/>
              <a:gdLst/>
              <a:ahLst/>
              <a:cxnLst/>
              <a:rect l="0" t="0" r="0" b="0"/>
              <a:pathLst>
                <a:path w="228600" h="9525">
                  <a:moveTo>
                    <a:pt x="0" y="0"/>
                  </a:moveTo>
                  <a:lnTo>
                    <a:pt x="228600" y="0"/>
                  </a:lnTo>
                  <a:lnTo>
                    <a:pt x="228600" y="9525"/>
                  </a:ln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C9BE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Shape 18531"/>
            <p:cNvSpPr/>
            <p:nvPr/>
          </p:nvSpPr>
          <p:spPr>
            <a:xfrm>
              <a:off x="2381250" y="1305892"/>
              <a:ext cx="228600" cy="9525"/>
            </a:xfrm>
            <a:custGeom>
              <a:avLst/>
              <a:gdLst/>
              <a:ahLst/>
              <a:cxnLst/>
              <a:rect l="0" t="0" r="0" b="0"/>
              <a:pathLst>
                <a:path w="228600" h="9525">
                  <a:moveTo>
                    <a:pt x="0" y="0"/>
                  </a:moveTo>
                  <a:lnTo>
                    <a:pt x="228600" y="0"/>
                  </a:lnTo>
                  <a:lnTo>
                    <a:pt x="228600" y="9525"/>
                  </a:ln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C9BE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Shape 18532"/>
            <p:cNvSpPr/>
            <p:nvPr/>
          </p:nvSpPr>
          <p:spPr>
            <a:xfrm>
              <a:off x="2771775" y="1305892"/>
              <a:ext cx="228600" cy="9525"/>
            </a:xfrm>
            <a:custGeom>
              <a:avLst/>
              <a:gdLst/>
              <a:ahLst/>
              <a:cxnLst/>
              <a:rect l="0" t="0" r="0" b="0"/>
              <a:pathLst>
                <a:path w="228600" h="9525">
                  <a:moveTo>
                    <a:pt x="0" y="0"/>
                  </a:moveTo>
                  <a:lnTo>
                    <a:pt x="228600" y="0"/>
                  </a:lnTo>
                  <a:lnTo>
                    <a:pt x="228600" y="9525"/>
                  </a:ln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C9BE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Shape 18533"/>
            <p:cNvSpPr/>
            <p:nvPr/>
          </p:nvSpPr>
          <p:spPr>
            <a:xfrm>
              <a:off x="3152775" y="1305892"/>
              <a:ext cx="228600" cy="9525"/>
            </a:xfrm>
            <a:custGeom>
              <a:avLst/>
              <a:gdLst/>
              <a:ahLst/>
              <a:cxnLst/>
              <a:rect l="0" t="0" r="0" b="0"/>
              <a:pathLst>
                <a:path w="228600" h="9525">
                  <a:moveTo>
                    <a:pt x="0" y="0"/>
                  </a:moveTo>
                  <a:lnTo>
                    <a:pt x="228600" y="0"/>
                  </a:lnTo>
                  <a:lnTo>
                    <a:pt x="228600" y="9525"/>
                  </a:ln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C9BE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Shape 18534"/>
            <p:cNvSpPr/>
            <p:nvPr/>
          </p:nvSpPr>
          <p:spPr>
            <a:xfrm>
              <a:off x="3533775" y="1305892"/>
              <a:ext cx="238125" cy="9525"/>
            </a:xfrm>
            <a:custGeom>
              <a:avLst/>
              <a:gdLst/>
              <a:ahLst/>
              <a:cxnLst/>
              <a:rect l="0" t="0" r="0" b="0"/>
              <a:pathLst>
                <a:path w="238125" h="9525">
                  <a:moveTo>
                    <a:pt x="0" y="0"/>
                  </a:moveTo>
                  <a:lnTo>
                    <a:pt x="238125" y="0"/>
                  </a:lnTo>
                  <a:lnTo>
                    <a:pt x="238125" y="9525"/>
                  </a:ln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C9BE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Shape 18535"/>
            <p:cNvSpPr/>
            <p:nvPr/>
          </p:nvSpPr>
          <p:spPr>
            <a:xfrm>
              <a:off x="3924300" y="1305892"/>
              <a:ext cx="228600" cy="9525"/>
            </a:xfrm>
            <a:custGeom>
              <a:avLst/>
              <a:gdLst/>
              <a:ahLst/>
              <a:cxnLst/>
              <a:rect l="0" t="0" r="0" b="0"/>
              <a:pathLst>
                <a:path w="228600" h="9525">
                  <a:moveTo>
                    <a:pt x="0" y="0"/>
                  </a:moveTo>
                  <a:lnTo>
                    <a:pt x="228600" y="0"/>
                  </a:lnTo>
                  <a:lnTo>
                    <a:pt x="228600" y="9525"/>
                  </a:ln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C9BE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Shape 18536"/>
            <p:cNvSpPr/>
            <p:nvPr/>
          </p:nvSpPr>
          <p:spPr>
            <a:xfrm>
              <a:off x="4305300" y="1305892"/>
              <a:ext cx="228600" cy="9525"/>
            </a:xfrm>
            <a:custGeom>
              <a:avLst/>
              <a:gdLst/>
              <a:ahLst/>
              <a:cxnLst/>
              <a:rect l="0" t="0" r="0" b="0"/>
              <a:pathLst>
                <a:path w="228600" h="9525">
                  <a:moveTo>
                    <a:pt x="0" y="0"/>
                  </a:moveTo>
                  <a:lnTo>
                    <a:pt x="228600" y="0"/>
                  </a:lnTo>
                  <a:lnTo>
                    <a:pt x="228600" y="9525"/>
                  </a:ln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C9BE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Shape 18537"/>
            <p:cNvSpPr/>
            <p:nvPr/>
          </p:nvSpPr>
          <p:spPr>
            <a:xfrm>
              <a:off x="4695825" y="1305892"/>
              <a:ext cx="228600" cy="9525"/>
            </a:xfrm>
            <a:custGeom>
              <a:avLst/>
              <a:gdLst/>
              <a:ahLst/>
              <a:cxnLst/>
              <a:rect l="0" t="0" r="0" b="0"/>
              <a:pathLst>
                <a:path w="228600" h="9525">
                  <a:moveTo>
                    <a:pt x="0" y="0"/>
                  </a:moveTo>
                  <a:lnTo>
                    <a:pt x="228600" y="0"/>
                  </a:lnTo>
                  <a:lnTo>
                    <a:pt x="228600" y="9525"/>
                  </a:ln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4C9BEE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 rot="-2699999">
              <a:off x="271635" y="1434005"/>
              <a:ext cx="465409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Jan</a:t>
              </a:r>
              <a:r>
                <a:rPr lang="en-US" sz="900" spc="-905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'20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 rot="-2699999">
              <a:off x="630530" y="1440853"/>
              <a:ext cx="503860" cy="2070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Feb</a:t>
              </a:r>
              <a:r>
                <a:rPr lang="en-US" sz="900" spc="-905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'20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 rot="-2699999">
              <a:off x="997228" y="1445652"/>
              <a:ext cx="530804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Mar</a:t>
              </a:r>
              <a:r>
                <a:rPr lang="en-US" sz="900" spc="-905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'20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rot="-2699999">
              <a:off x="1404193" y="1439875"/>
              <a:ext cx="498367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Apr</a:t>
              </a:r>
              <a:r>
                <a:rPr lang="en-US" sz="900" spc="-905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'20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 rot="-2699999">
              <a:off x="1757299" y="1448244"/>
              <a:ext cx="545353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May</a:t>
              </a:r>
              <a:r>
                <a:rPr lang="en-US" sz="900" spc="-905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'20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 rot="-2699999">
              <a:off x="2132705" y="1450756"/>
              <a:ext cx="559456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June</a:t>
              </a:r>
              <a:r>
                <a:rPr lang="en-US" sz="900" spc="-905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'20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 rot="-2699999">
              <a:off x="2560760" y="1439439"/>
              <a:ext cx="495917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July</a:t>
              </a:r>
              <a:r>
                <a:rPr lang="en-US" sz="900" spc="-905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'20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 rot="-2699999">
              <a:off x="2929572" y="1443683"/>
              <a:ext cx="519745" cy="2070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Aug</a:t>
              </a:r>
              <a:r>
                <a:rPr lang="en-US" sz="900" spc="-905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'20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 rot="-2699999">
              <a:off x="3285548" y="1451298"/>
              <a:ext cx="562500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Sept</a:t>
              </a:r>
              <a:r>
                <a:rPr lang="en-US" sz="900" spc="-905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'20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 rot="-2699999">
              <a:off x="3718737" y="1438633"/>
              <a:ext cx="491389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Oct</a:t>
              </a:r>
              <a:r>
                <a:rPr lang="en-US" sz="900" spc="-905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'20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 rot="-2699999">
              <a:off x="4077833" y="1445427"/>
              <a:ext cx="529543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Nov</a:t>
              </a:r>
              <a:r>
                <a:rPr lang="en-US" sz="900" spc="-905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'20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 rot="-2699999">
              <a:off x="4472366" y="1442916"/>
              <a:ext cx="515439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Dec</a:t>
              </a:r>
              <a:r>
                <a:rPr lang="en-US" sz="900" spc="-905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'20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07417" y="1231348"/>
              <a:ext cx="173842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$0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223" y="1002748"/>
              <a:ext cx="311090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$2M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223" y="783673"/>
              <a:ext cx="311090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$4M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223" y="564598"/>
              <a:ext cx="311090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$6M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223" y="345523"/>
              <a:ext cx="311090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$8M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Shape 1147"/>
            <p:cNvSpPr/>
            <p:nvPr/>
          </p:nvSpPr>
          <p:spPr>
            <a:xfrm>
              <a:off x="381000" y="1320180"/>
              <a:ext cx="4619625" cy="0"/>
            </a:xfrm>
            <a:custGeom>
              <a:avLst/>
              <a:gdLst/>
              <a:ahLst/>
              <a:cxnLst/>
              <a:rect l="0" t="0" r="0" b="0"/>
              <a:pathLst>
                <a:path w="4619625">
                  <a:moveTo>
                    <a:pt x="0" y="0"/>
                  </a:moveTo>
                  <a:lnTo>
                    <a:pt x="4619625" y="0"/>
                  </a:lnTo>
                </a:path>
              </a:pathLst>
            </a:custGeom>
            <a:ln w="9525" cap="flat">
              <a:miter lim="100000"/>
            </a:ln>
          </p:spPr>
          <p:style>
            <a:lnRef idx="1">
              <a:srgbClr val="D5DBE1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Shape 1149"/>
            <p:cNvSpPr/>
            <p:nvPr/>
          </p:nvSpPr>
          <p:spPr>
            <a:xfrm>
              <a:off x="5472113" y="429592"/>
              <a:ext cx="0" cy="1000125"/>
            </a:xfrm>
            <a:custGeom>
              <a:avLst/>
              <a:gdLst/>
              <a:ahLst/>
              <a:cxnLst/>
              <a:rect l="0" t="0" r="0" b="0"/>
              <a:pathLst>
                <a:path h="1000125">
                  <a:moveTo>
                    <a:pt x="0" y="0"/>
                  </a:moveTo>
                  <a:lnTo>
                    <a:pt x="0" y="1000125"/>
                  </a:lnTo>
                </a:path>
              </a:pathLst>
            </a:custGeom>
            <a:ln w="9525" cap="flat">
              <a:miter lim="100000"/>
            </a:ln>
          </p:spPr>
          <p:style>
            <a:lnRef idx="1">
              <a:srgbClr val="D5DBE1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8" name="Shape 18596"/>
            <p:cNvSpPr/>
            <p:nvPr/>
          </p:nvSpPr>
          <p:spPr>
            <a:xfrm>
              <a:off x="5534025" y="591517"/>
              <a:ext cx="161925" cy="838200"/>
            </a:xfrm>
            <a:custGeom>
              <a:avLst/>
              <a:gdLst/>
              <a:ahLst/>
              <a:cxnLst/>
              <a:rect l="0" t="0" r="0" b="0"/>
              <a:pathLst>
                <a:path w="161925" h="838200">
                  <a:moveTo>
                    <a:pt x="0" y="0"/>
                  </a:moveTo>
                  <a:lnTo>
                    <a:pt x="161925" y="0"/>
                  </a:lnTo>
                  <a:lnTo>
                    <a:pt x="161925" y="838200"/>
                  </a:lnTo>
                  <a:lnTo>
                    <a:pt x="0" y="8382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A4619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Shape 18597"/>
            <p:cNvSpPr/>
            <p:nvPr/>
          </p:nvSpPr>
          <p:spPr>
            <a:xfrm>
              <a:off x="5810250" y="1201117"/>
              <a:ext cx="161925" cy="228600"/>
            </a:xfrm>
            <a:custGeom>
              <a:avLst/>
              <a:gdLst/>
              <a:ahLst/>
              <a:cxnLst/>
              <a:rect l="0" t="0" r="0" b="0"/>
              <a:pathLst>
                <a:path w="161925" h="228600">
                  <a:moveTo>
                    <a:pt x="0" y="0"/>
                  </a:moveTo>
                  <a:lnTo>
                    <a:pt x="161925" y="0"/>
                  </a:lnTo>
                  <a:lnTo>
                    <a:pt x="161925" y="228600"/>
                  </a:lnTo>
                  <a:lnTo>
                    <a:pt x="0" y="2286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A4619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Shape 18598"/>
            <p:cNvSpPr/>
            <p:nvPr/>
          </p:nvSpPr>
          <p:spPr>
            <a:xfrm>
              <a:off x="6076950" y="1182067"/>
              <a:ext cx="171450" cy="247650"/>
            </a:xfrm>
            <a:custGeom>
              <a:avLst/>
              <a:gdLst/>
              <a:ahLst/>
              <a:cxnLst/>
              <a:rect l="0" t="0" r="0" b="0"/>
              <a:pathLst>
                <a:path w="171450" h="247650">
                  <a:moveTo>
                    <a:pt x="0" y="0"/>
                  </a:moveTo>
                  <a:lnTo>
                    <a:pt x="171450" y="0"/>
                  </a:lnTo>
                  <a:lnTo>
                    <a:pt x="171450" y="247650"/>
                  </a:lnTo>
                  <a:lnTo>
                    <a:pt x="0" y="24765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A4619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Shape 18599"/>
            <p:cNvSpPr/>
            <p:nvPr/>
          </p:nvSpPr>
          <p:spPr>
            <a:xfrm>
              <a:off x="6353175" y="1163017"/>
              <a:ext cx="161925" cy="266700"/>
            </a:xfrm>
            <a:custGeom>
              <a:avLst/>
              <a:gdLst/>
              <a:ahLst/>
              <a:cxnLst/>
              <a:rect l="0" t="0" r="0" b="0"/>
              <a:pathLst>
                <a:path w="161925" h="266700">
                  <a:moveTo>
                    <a:pt x="0" y="0"/>
                  </a:moveTo>
                  <a:lnTo>
                    <a:pt x="161925" y="0"/>
                  </a:lnTo>
                  <a:lnTo>
                    <a:pt x="161925" y="266700"/>
                  </a:lnTo>
                  <a:lnTo>
                    <a:pt x="0" y="2667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A4619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2" name="Shape 18600"/>
            <p:cNvSpPr/>
            <p:nvPr/>
          </p:nvSpPr>
          <p:spPr>
            <a:xfrm>
              <a:off x="6629400" y="1153492"/>
              <a:ext cx="161925" cy="276225"/>
            </a:xfrm>
            <a:custGeom>
              <a:avLst/>
              <a:gdLst/>
              <a:ahLst/>
              <a:cxnLst/>
              <a:rect l="0" t="0" r="0" b="0"/>
              <a:pathLst>
                <a:path w="161925" h="276225">
                  <a:moveTo>
                    <a:pt x="0" y="0"/>
                  </a:moveTo>
                  <a:lnTo>
                    <a:pt x="161925" y="0"/>
                  </a:lnTo>
                  <a:lnTo>
                    <a:pt x="161925" y="276225"/>
                  </a:lnTo>
                  <a:lnTo>
                    <a:pt x="0" y="27622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A4619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 rot="-2699999">
              <a:off x="5392016" y="1527337"/>
              <a:ext cx="347683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2020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 rot="-2699999">
              <a:off x="5666337" y="1527337"/>
              <a:ext cx="347683" cy="2070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2021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 rot="-2699999">
              <a:off x="5940657" y="1527337"/>
              <a:ext cx="347684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2022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 rot="-2699999">
              <a:off x="6214977" y="1527337"/>
              <a:ext cx="347684" cy="2070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2023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 rot="-2699999">
              <a:off x="6489297" y="1527337"/>
              <a:ext cx="347683" cy="2070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2024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203292" y="1345648"/>
              <a:ext cx="173842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$0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100098" y="1088473"/>
              <a:ext cx="311090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$2M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100098" y="840823"/>
              <a:ext cx="311090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$4M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100098" y="593173"/>
              <a:ext cx="311090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$6M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5100098" y="345523"/>
              <a:ext cx="311090" cy="2070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900">
                  <a:solidFill>
                    <a:srgbClr val="3F484B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$8M</a:t>
              </a:r>
              <a:endParaRPr lang="en-US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Shape 1165"/>
            <p:cNvSpPr/>
            <p:nvPr/>
          </p:nvSpPr>
          <p:spPr>
            <a:xfrm>
              <a:off x="5476875" y="1434480"/>
              <a:ext cx="1371600" cy="0"/>
            </a:xfrm>
            <a:custGeom>
              <a:avLst/>
              <a:gdLst/>
              <a:ahLst/>
              <a:cxnLst/>
              <a:rect l="0" t="0" r="0" b="0"/>
              <a:pathLst>
                <a:path w="1371600">
                  <a:moveTo>
                    <a:pt x="0" y="0"/>
                  </a:moveTo>
                  <a:lnTo>
                    <a:pt x="1371600" y="0"/>
                  </a:lnTo>
                </a:path>
              </a:pathLst>
            </a:custGeom>
            <a:ln w="9525" cap="flat">
              <a:miter lim="100000"/>
            </a:ln>
          </p:spPr>
          <p:style>
            <a:lnRef idx="1">
              <a:srgbClr val="D5DBE1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270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2023"/>
              </p:ext>
            </p:extLst>
          </p:nvPr>
        </p:nvGraphicFramePr>
        <p:xfrm>
          <a:off x="539550" y="404662"/>
          <a:ext cx="6336705" cy="56933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1086"/>
                <a:gridCol w="885478"/>
                <a:gridCol w="883124"/>
                <a:gridCol w="883124"/>
                <a:gridCol w="883124"/>
                <a:gridCol w="880769"/>
              </a:tblGrid>
              <a:tr h="4972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Projected Profit &amp; Loss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 anchor="ctr"/>
                </a:tc>
                <a:tc>
                  <a:txBody>
                    <a:bodyPr/>
                    <a:lstStyle/>
                    <a:p>
                      <a:pPr marL="33464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2020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 anchor="ctr"/>
                </a:tc>
                <a:tc>
                  <a:txBody>
                    <a:bodyPr/>
                    <a:lstStyle/>
                    <a:p>
                      <a:pPr marL="33210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2021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 anchor="ctr"/>
                </a:tc>
                <a:tc>
                  <a:txBody>
                    <a:bodyPr/>
                    <a:lstStyle/>
                    <a:p>
                      <a:pPr marL="33210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2022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 anchor="ctr"/>
                </a:tc>
                <a:tc>
                  <a:txBody>
                    <a:bodyPr/>
                    <a:lstStyle/>
                    <a:p>
                      <a:pPr marL="33210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2023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 anchor="ctr"/>
                </a:tc>
                <a:tc>
                  <a:txBody>
                    <a:bodyPr/>
                    <a:lstStyle/>
                    <a:p>
                      <a:pPr marL="33210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2024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 anchor="ctr"/>
                </a:tc>
              </a:tr>
              <a:tr h="3149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Revenue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 anchor="b"/>
                </a:tc>
                <a:tc>
                  <a:txBody>
                    <a:bodyPr/>
                    <a:lstStyle/>
                    <a:p>
                      <a:pPr marL="0" marR="1003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$7,840,472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 anchor="b"/>
                </a:tc>
                <a:tc>
                  <a:txBody>
                    <a:bodyPr/>
                    <a:lstStyle/>
                    <a:p>
                      <a:pPr marL="0" marR="10287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$2,996,810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 anchor="b"/>
                </a:tc>
                <a:tc>
                  <a:txBody>
                    <a:bodyPr/>
                    <a:lstStyle/>
                    <a:p>
                      <a:pPr marL="0" marR="10287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$3,153,138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 anchor="b"/>
                </a:tc>
                <a:tc>
                  <a:txBody>
                    <a:bodyPr/>
                    <a:lstStyle/>
                    <a:p>
                      <a:pPr marL="0" marR="10287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$3,309,476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 anchor="b"/>
                </a:tc>
                <a:tc>
                  <a:txBody>
                    <a:bodyPr/>
                    <a:lstStyle/>
                    <a:p>
                      <a:pPr marL="0" marR="1003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$3,465,809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 anchor="b"/>
                </a:tc>
              </a:tr>
              <a:tr h="185094">
                <a:tc>
                  <a:txBody>
                    <a:bodyPr/>
                    <a:lstStyle/>
                    <a:p>
                      <a:pPr marL="13335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Grants and Donations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90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$768,785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$768,785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$768,785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$768,785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90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$768,785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13335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Fundraising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$50,000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$50,000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$50,000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$50,000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$50,000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13335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Client Fees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$1,097,010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933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$1,097,010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933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$1,097,010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933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$1,097,010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$1,097,010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13335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other consulting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$24,677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$37,015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$49,343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$61,681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$74,014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13335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Business Loan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$5,000,000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56324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 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56324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 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56324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 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56324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 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13335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Retreat Center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90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$756,000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$756,000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$756,000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$756,000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90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$756,000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222112">
                <a:tc>
                  <a:txBody>
                    <a:bodyPr/>
                    <a:lstStyle/>
                    <a:p>
                      <a:pPr marL="13335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spa services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90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$144,000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$288,000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$432,000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$576,000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90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$720,000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2221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Direct Costs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081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$61,008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6827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$61,008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6827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$61,008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6827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$61,008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6827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$61,008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222112">
                <a:tc>
                  <a:txBody>
                    <a:bodyPr/>
                    <a:lstStyle/>
                    <a:p>
                      <a:pPr marL="13335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Buisness Services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$61,008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$61,008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$61,008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$61,008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$61,008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2591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Gross Margin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$7,779,464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933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$2,935,802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933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$3,092,130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933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$3,248,468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$3,404,801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3149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Gross Margin %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37084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99%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3683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98%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3683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98%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3683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98%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3683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98%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2221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Operating Expenses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254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$823,201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44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$841,351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44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$860,020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44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$879,230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254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$898,993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13335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Salaries &amp; Wages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90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$700,489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$716,575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$733,121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$750,146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90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$767,661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CEO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$62,090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$63,953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$65,871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$67,847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$69,883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Ast. Book keeper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24066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$5,760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23812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$5,933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23812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$6,111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23812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$6,294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23812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$6,483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book keeper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$35,450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$36,514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$37,609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$38,737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$39,899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Clinical Director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$48,785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$50,249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$51,756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$53,309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$54,908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0" marR="895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Director of Operations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$46,124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$47,508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$48,933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$50,401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$51,913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Marketing Director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$35,450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$36,514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$37,609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$38,737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$39,899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HR Director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$44,350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$45,681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$47,051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$48,462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$49,916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0" marR="14859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Reception/Secretarial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$31,045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$31,976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$32,936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$33,924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$34,941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Therapist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$47,011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$47,011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$47,011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$47,011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$47,011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185094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Volunteer Stipends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$31,045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$31,355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$31,669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$31,986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$32,306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  <a:tr h="272088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Nursing/psychiatric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$31,045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$31,976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$32,936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$33,924</a:t>
                      </a:r>
                      <a:endParaRPr lang="en-US" sz="7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$34,941</a:t>
                      </a:r>
                      <a:endParaRPr lang="en-US" sz="7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20491" marR="49311" marT="11577" marB="11577"/>
                </a:tc>
              </a:tr>
            </a:tbl>
          </a:graphicData>
        </a:graphic>
      </p:graphicFrame>
      <p:sp>
        <p:nvSpPr>
          <p:cNvPr id="111" name="Rectangle 164"/>
          <p:cNvSpPr>
            <a:spLocks noChangeArrowheads="1"/>
          </p:cNvSpPr>
          <p:nvPr/>
        </p:nvSpPr>
        <p:spPr bwMode="auto">
          <a:xfrm>
            <a:off x="1043608" y="876200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-3174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00" b="0" i="0" u="none" strike="noStrike" cap="none" normalizeH="0" baseline="0" smtClean="0">
              <a:ln>
                <a:noFill/>
              </a:ln>
              <a:solidFill>
                <a:srgbClr val="7D8F94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7D8F9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continued on next page...</a:t>
            </a:r>
            <a:endParaRPr kumimoji="0" lang="en-US" altLang="en-US" sz="2400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Projected Profit &amp; Loss </a:t>
            </a: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 of 2)</a:t>
            </a:r>
            <a:endParaRPr kumimoji="0" lang="en-US" altLang="en-US" sz="2400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7D8F9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...continued from previous page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84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462891"/>
              </p:ext>
            </p:extLst>
          </p:nvPr>
        </p:nvGraphicFramePr>
        <p:xfrm>
          <a:off x="467543" y="1628798"/>
          <a:ext cx="6708453" cy="48245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7272"/>
                <a:gridCol w="1030978"/>
                <a:gridCol w="1028236"/>
                <a:gridCol w="1028236"/>
                <a:gridCol w="1028236"/>
                <a:gridCol w="1025495"/>
              </a:tblGrid>
              <a:tr h="26727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Projected Profit &amp; Loss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 anchor="ctr"/>
                </a:tc>
                <a:tc>
                  <a:txBody>
                    <a:bodyPr/>
                    <a:lstStyle/>
                    <a:p>
                      <a:pPr marL="33464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2020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 anchor="ctr"/>
                </a:tc>
                <a:tc>
                  <a:txBody>
                    <a:bodyPr/>
                    <a:lstStyle/>
                    <a:p>
                      <a:pPr marL="33210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2021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 anchor="ctr"/>
                </a:tc>
                <a:tc>
                  <a:txBody>
                    <a:bodyPr/>
                    <a:lstStyle/>
                    <a:p>
                      <a:pPr marL="33210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2022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 anchor="ctr"/>
                </a:tc>
                <a:tc>
                  <a:txBody>
                    <a:bodyPr/>
                    <a:lstStyle/>
                    <a:p>
                      <a:pPr marL="33210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2023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 anchor="ctr"/>
                </a:tc>
                <a:tc>
                  <a:txBody>
                    <a:bodyPr/>
                    <a:lstStyle/>
                    <a:p>
                      <a:pPr marL="33210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2024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 anchor="ctr"/>
                </a:tc>
              </a:tr>
              <a:tr h="304721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PM Security p/t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 anchor="b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$21,258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 anchor="b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$21,471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 anchor="b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$21,685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 anchor="b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$21,902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 anchor="b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$22,121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 anchor="b"/>
                </a:tc>
              </a:tr>
              <a:tr h="304721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Ranching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$31,045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$31,045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$31,045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$31,045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$31,045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304721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Head chef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$39,915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$40,314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$40,717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$41,124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$41,536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412545">
                <a:tc>
                  <a:txBody>
                    <a:bodyPr/>
                    <a:lstStyle/>
                    <a:p>
                      <a:pPr marL="0" marR="952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Kitchen Assistantsp/t (3)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$24,834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$24,834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$24,834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$24,834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$24,834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412545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case managers (2)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$62,090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$63,952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$65,872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$67,848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$69,882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412545">
                <a:tc>
                  <a:txBody>
                    <a:bodyPr/>
                    <a:lstStyle/>
                    <a:p>
                      <a:pPr marL="0" marR="14986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House keeping p/t (2)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$42,576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$43,854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$45,168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$46,524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$47,920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128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875344"/>
              </p:ext>
            </p:extLst>
          </p:nvPr>
        </p:nvGraphicFramePr>
        <p:xfrm>
          <a:off x="609600" y="692693"/>
          <a:ext cx="6348412" cy="48702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4637"/>
                <a:gridCol w="887114"/>
                <a:gridCol w="884755"/>
                <a:gridCol w="884755"/>
                <a:gridCol w="884755"/>
                <a:gridCol w="882396"/>
              </a:tblGrid>
              <a:tr h="294808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Maintenance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$33,706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$34,717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$35,759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$36,831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$37,936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294808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Maintenance p/t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24066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$8,520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23812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$8,776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23812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$9,039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23812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$9,310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23812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$9,589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294808">
                <a:tc>
                  <a:txBody>
                    <a:bodyPr/>
                    <a:lstStyle/>
                    <a:p>
                      <a:pPr marL="2667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Receptionists p/t (2)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$18,390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$18,942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$19,510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$20,096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$20,698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294808">
                <a:tc>
                  <a:txBody>
                    <a:bodyPr/>
                    <a:lstStyle/>
                    <a:p>
                      <a:pPr marL="0" marR="6731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Employee Related Expenses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$84,264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$86,328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$88,451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$90,636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$92,884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353769">
                <a:tc>
                  <a:txBody>
                    <a:bodyPr/>
                    <a:lstStyle/>
                    <a:p>
                      <a:pPr marL="13335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Employee Benefits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526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$38,448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$38,448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$38,448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$38,448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27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$38,448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4127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Operating Income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1003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$6,956,263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10287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$2,094,451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10287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$2,232,110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10287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$2,369,238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10033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$2,505,808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4127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Interest Expense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90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$181,999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$195,115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$191,393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63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$187,520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905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$183,489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4127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Income Taxes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4648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46228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46228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46228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46228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4127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Depreciation and Amortization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33401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$877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33147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$876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33147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$877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33147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$877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33147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$854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412731">
                <a:tc>
                  <a:txBody>
                    <a:bodyPr/>
                    <a:lstStyle/>
                    <a:p>
                      <a:pPr marL="0" marR="1143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Gain or Loss from Sale of Assets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56578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 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56324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 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56324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 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56324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 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170815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($1,689)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4127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Total Expenses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$1,067,085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933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$1,098,350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933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$1,113,297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933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$1,128,635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$1,146,034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4127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Net Profit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$6,773,387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933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$1,898,460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933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$2,039,841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93345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$2,180,841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0" marR="9144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$2,319,775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  <a:tr h="44810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Net Profit 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36195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86%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35941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63%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35941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65%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35941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66%</a:t>
                      </a:r>
                      <a:endParaRPr lang="en-US" sz="10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  <a:tc>
                  <a:txBody>
                    <a:bodyPr/>
                    <a:lstStyle/>
                    <a:p>
                      <a:pPr marL="35941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67%</a:t>
                      </a:r>
                      <a:endParaRPr lang="en-US" sz="1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65744" marR="67831" marT="15926" marB="15926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09600" y="26400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02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56923"/>
            <a:ext cx="9144000" cy="80107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bg1"/>
              </a:gs>
            </a:gsLst>
            <a:lin scaled="0"/>
            <a:tileRect/>
          </a:gradFill>
          <a:ln w="9525" cap="flat" algn="ctr">
            <a:noFill/>
            <a:prstDash val="soli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 descr="slidetitle" title="slide title"/>
          <p:cNvSpPr>
            <a:spLocks noGrp="1"/>
          </p:cNvSpPr>
          <p:nvPr>
            <p:ph type="ctrTitle"/>
          </p:nvPr>
        </p:nvSpPr>
        <p:spPr>
          <a:xfrm>
            <a:off x="436356" y="645188"/>
            <a:ext cx="8564359" cy="748974"/>
          </a:xfrm>
        </p:spPr>
        <p:txBody>
          <a:bodyPr>
            <a:noAutofit/>
          </a:bodyPr>
          <a:lstStyle/>
          <a:p>
            <a:pPr algn="l"/>
            <a:r>
              <a:rPr lang="en-US" sz="5000" spc="6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Team and Key Roles</a:t>
            </a:r>
            <a:endParaRPr lang="en-US" sz="5000" spc="6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9" name="Picture 8" descr="companylogo" title="companylogo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88521" y="6213120"/>
            <a:ext cx="747059" cy="508000"/>
          </a:xfrm>
          <a:prstGeom prst="rect">
            <a:avLst/>
          </a:prstGeom>
        </p:spPr>
      </p:pic>
      <p:sp>
        <p:nvSpPr>
          <p:cNvPr id="10" name="TextBox 9" descr="footertext" title="footer text"/>
          <p:cNvSpPr txBox="1"/>
          <p:nvPr/>
        </p:nvSpPr>
        <p:spPr>
          <a:xfrm>
            <a:off x="442804" y="6265163"/>
            <a:ext cx="6744197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r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St. Juan Macias Missioners, Inc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060176"/>
            <a:ext cx="9144000" cy="0"/>
          </a:xfrm>
          <a:prstGeom prst="line">
            <a:avLst/>
          </a:prstGeom>
          <a:ln w="9525" cap="flat" algn="ctr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9147175" y="2137681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endParaRPr lang="en-US"/>
          </a:p>
        </p:txBody>
      </p:sp>
      <p:pic>
        <p:nvPicPr>
          <p:cNvPr id="12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17500" y="2667000"/>
            <a:ext cx="530679" cy="943429"/>
          </a:xfrm>
          <a:prstGeom prst="rect">
            <a:avLst/>
          </a:prstGeom>
          <a:ln w="76200">
            <a:solidFill>
              <a:srgbClr val="DDDDDD"/>
            </a:solidFill>
            <a:miter/>
          </a:ln>
        </p:spPr>
      </p:pic>
      <p:sp>
        <p:nvSpPr>
          <p:cNvPr id="13" name="New shape"/>
          <p:cNvSpPr/>
          <p:nvPr/>
        </p:nvSpPr>
        <p:spPr>
          <a:xfrm>
            <a:off x="241300" y="3813628"/>
            <a:ext cx="1652651" cy="427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0" rtlCol="0" anchor="t">
            <a:spAutoFit/>
          </a:bodyPr>
          <a:lstStyle/>
          <a:p>
            <a:pPr algn="l" fontAlgn="t"/>
            <a:r>
              <a:rPr lang="en-US" sz="1400">
                <a:solidFill>
                  <a:srgbClr val="404040"/>
                </a:solidFill>
                <a:latin typeface="Trebuchet MS"/>
              </a:rPr>
              <a:t>Mark Silla LPCC, MAPS</a:t>
            </a:r>
          </a:p>
        </p:txBody>
      </p:sp>
      <p:sp>
        <p:nvSpPr>
          <p:cNvPr id="14" name="New shape"/>
          <p:cNvSpPr/>
          <p:nvPr/>
        </p:nvSpPr>
        <p:spPr>
          <a:xfrm>
            <a:off x="241300" y="4367775"/>
            <a:ext cx="1652651" cy="167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0" rtlCol="0" anchor="t">
            <a:spAutoFit/>
          </a:bodyPr>
          <a:lstStyle/>
          <a:p>
            <a:pPr algn="l" fontAlgn="t"/>
            <a:r>
              <a:rPr lang="en-US" sz="1100">
                <a:solidFill>
                  <a:srgbClr val="7F7F7F"/>
                </a:solidFill>
                <a:latin typeface="Trebuchet MS"/>
              </a:rPr>
              <a:t>CEO</a:t>
            </a:r>
          </a:p>
        </p:txBody>
      </p:sp>
      <p:pic>
        <p:nvPicPr>
          <p:cNvPr id="15" name="New picture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2603500" y="2667000"/>
            <a:ext cx="707571" cy="943429"/>
          </a:xfrm>
          <a:prstGeom prst="rect">
            <a:avLst/>
          </a:prstGeom>
          <a:ln w="76200">
            <a:solidFill>
              <a:srgbClr val="DDDDDD"/>
            </a:solidFill>
            <a:miter/>
          </a:ln>
        </p:spPr>
      </p:pic>
      <p:sp>
        <p:nvSpPr>
          <p:cNvPr id="16" name="New shape"/>
          <p:cNvSpPr/>
          <p:nvPr/>
        </p:nvSpPr>
        <p:spPr>
          <a:xfrm>
            <a:off x="2527300" y="3813628"/>
            <a:ext cx="1652651" cy="427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0" rtlCol="0" anchor="t">
            <a:spAutoFit/>
          </a:bodyPr>
          <a:lstStyle/>
          <a:p>
            <a:pPr algn="l" fontAlgn="t"/>
            <a:r>
              <a:rPr lang="en-US" sz="1400">
                <a:solidFill>
                  <a:srgbClr val="404040"/>
                </a:solidFill>
                <a:latin typeface="Trebuchet MS"/>
              </a:rPr>
              <a:t>Cristina Romano B.A.</a:t>
            </a:r>
          </a:p>
        </p:txBody>
      </p:sp>
      <p:sp>
        <p:nvSpPr>
          <p:cNvPr id="17" name="New shape"/>
          <p:cNvSpPr/>
          <p:nvPr/>
        </p:nvSpPr>
        <p:spPr>
          <a:xfrm>
            <a:off x="2527300" y="4367775"/>
            <a:ext cx="1652651" cy="167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0" rtlCol="0" anchor="t">
            <a:spAutoFit/>
          </a:bodyPr>
          <a:lstStyle/>
          <a:p>
            <a:pPr algn="l" fontAlgn="t"/>
            <a:r>
              <a:rPr lang="en-US" sz="1100">
                <a:solidFill>
                  <a:srgbClr val="7F7F7F"/>
                </a:solidFill>
                <a:latin typeface="Trebuchet MS"/>
              </a:rPr>
              <a:t>Board Memeber</a:t>
            </a:r>
          </a:p>
        </p:txBody>
      </p:sp>
      <p:pic>
        <p:nvPicPr>
          <p:cNvPr id="18" name="New picture"/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4889500" y="2667000"/>
            <a:ext cx="707571" cy="943429"/>
          </a:xfrm>
          <a:prstGeom prst="rect">
            <a:avLst/>
          </a:prstGeom>
          <a:ln w="76200">
            <a:solidFill>
              <a:srgbClr val="DDDDDD"/>
            </a:solidFill>
            <a:miter/>
          </a:ln>
        </p:spPr>
      </p:pic>
      <p:sp>
        <p:nvSpPr>
          <p:cNvPr id="19" name="New shape"/>
          <p:cNvSpPr/>
          <p:nvPr/>
        </p:nvSpPr>
        <p:spPr>
          <a:xfrm>
            <a:off x="4813300" y="3813628"/>
            <a:ext cx="1652651" cy="427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0" rtlCol="0" anchor="t">
            <a:spAutoFit/>
          </a:bodyPr>
          <a:lstStyle/>
          <a:p>
            <a:pPr algn="l" fontAlgn="t"/>
            <a:r>
              <a:rPr lang="en-US" sz="1400">
                <a:solidFill>
                  <a:srgbClr val="404040"/>
                </a:solidFill>
                <a:latin typeface="Trebuchet MS"/>
              </a:rPr>
              <a:t>Jennifer Thiel BSN, RN</a:t>
            </a:r>
          </a:p>
        </p:txBody>
      </p:sp>
      <p:sp>
        <p:nvSpPr>
          <p:cNvPr id="20" name="New shape"/>
          <p:cNvSpPr/>
          <p:nvPr/>
        </p:nvSpPr>
        <p:spPr>
          <a:xfrm>
            <a:off x="4813300" y="4367775"/>
            <a:ext cx="1652651" cy="167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0" rtlCol="0" anchor="t">
            <a:spAutoFit/>
          </a:bodyPr>
          <a:lstStyle/>
          <a:p>
            <a:pPr algn="l" fontAlgn="t"/>
            <a:r>
              <a:rPr lang="en-US" sz="1100">
                <a:solidFill>
                  <a:srgbClr val="7F7F7F"/>
                </a:solidFill>
                <a:latin typeface="Trebuchet MS"/>
              </a:rPr>
              <a:t>Medical Consultant</a:t>
            </a:r>
          </a:p>
        </p:txBody>
      </p:sp>
      <p:pic>
        <p:nvPicPr>
          <p:cNvPr id="21" name="New picture"/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7175500" y="2667000"/>
            <a:ext cx="707571" cy="943429"/>
          </a:xfrm>
          <a:prstGeom prst="rect">
            <a:avLst/>
          </a:prstGeom>
          <a:ln w="76200">
            <a:solidFill>
              <a:srgbClr val="DDDDDD"/>
            </a:solidFill>
            <a:miter/>
          </a:ln>
        </p:spPr>
      </p:pic>
      <p:sp>
        <p:nvSpPr>
          <p:cNvPr id="22" name="New shape"/>
          <p:cNvSpPr/>
          <p:nvPr/>
        </p:nvSpPr>
        <p:spPr>
          <a:xfrm>
            <a:off x="7099300" y="3813628"/>
            <a:ext cx="1652651" cy="2135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0" rtlCol="0" anchor="t">
            <a:spAutoFit/>
          </a:bodyPr>
          <a:lstStyle/>
          <a:p>
            <a:pPr algn="l" fontAlgn="t"/>
            <a:r>
              <a:rPr lang="en-US" sz="1400">
                <a:solidFill>
                  <a:srgbClr val="404040"/>
                </a:solidFill>
                <a:latin typeface="Trebuchet MS"/>
              </a:rPr>
              <a:t>Steve Thiel PA</a:t>
            </a:r>
          </a:p>
        </p:txBody>
      </p:sp>
      <p:sp>
        <p:nvSpPr>
          <p:cNvPr id="23" name="New shape"/>
          <p:cNvSpPr/>
          <p:nvPr/>
        </p:nvSpPr>
        <p:spPr>
          <a:xfrm>
            <a:off x="7099300" y="4154202"/>
            <a:ext cx="1652651" cy="167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0" rtlCol="0" anchor="t">
            <a:spAutoFit/>
          </a:bodyPr>
          <a:lstStyle/>
          <a:p>
            <a:pPr algn="l" fontAlgn="t"/>
            <a:r>
              <a:rPr lang="en-US" sz="1100">
                <a:solidFill>
                  <a:srgbClr val="7F7F7F"/>
                </a:solidFill>
                <a:latin typeface="Trebuchet MS"/>
              </a:rPr>
              <a:t>Medical Consultant</a:t>
            </a:r>
          </a:p>
        </p:txBody>
      </p:sp>
    </p:spTree>
    <p:extLst>
      <p:ext uri="{BB962C8B-B14F-4D97-AF65-F5344CB8AC3E}">
        <p14:creationId xmlns:p14="http://schemas.microsoft.com/office/powerpoint/2010/main" val="315459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56923"/>
            <a:ext cx="9144000" cy="80107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bg1"/>
              </a:gs>
            </a:gsLst>
            <a:lin scaled="0"/>
            <a:tileRect/>
          </a:gradFill>
          <a:ln w="9525" cap="flat" algn="ctr">
            <a:noFill/>
            <a:prstDash val="soli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9022" y="1810558"/>
            <a:ext cx="8183604" cy="3661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 algn="ctr">
              <a:lnSpc>
                <a:spcPct val="130000"/>
              </a:lnSpc>
            </a:pPr>
            <a:r>
              <a:rPr lang="en-US" sz="3600" spc="10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/>
                <a:cs typeface="Georgia"/>
              </a:rPr>
              <a:t>Empower Individuals,Communities To Be An Oasis Of Faith, Hope And Love In Christ Through   Spirituality, Healing And Change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060176"/>
            <a:ext cx="9144000" cy="0"/>
          </a:xfrm>
          <a:prstGeom prst="line">
            <a:avLst/>
          </a:prstGeom>
          <a:ln w="9525" cap="flat" algn="ctr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 descr="footertext" title="footertext"/>
          <p:cNvSpPr txBox="1"/>
          <p:nvPr/>
        </p:nvSpPr>
        <p:spPr>
          <a:xfrm>
            <a:off x="442803" y="6265163"/>
            <a:ext cx="6744198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r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St. Juan Macias Missioners, Inc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14" name="Picture 13" descr="companylogo" title="companylogo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88521" y="6213120"/>
            <a:ext cx="747059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0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56923"/>
            <a:ext cx="9144000" cy="80107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bg1"/>
              </a:gs>
            </a:gsLst>
            <a:lin scaled="0"/>
            <a:tileRect/>
          </a:gradFill>
          <a:ln w="9525" cap="flat" algn="ctr">
            <a:noFill/>
            <a:prstDash val="soli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 descr="slidetitle" title="slide title"/>
          <p:cNvSpPr>
            <a:spLocks noGrp="1"/>
          </p:cNvSpPr>
          <p:nvPr>
            <p:ph type="ctrTitle"/>
          </p:nvPr>
        </p:nvSpPr>
        <p:spPr>
          <a:xfrm>
            <a:off x="436356" y="645188"/>
            <a:ext cx="8564359" cy="748974"/>
          </a:xfrm>
        </p:spPr>
        <p:txBody>
          <a:bodyPr>
            <a:noAutofit/>
          </a:bodyPr>
          <a:lstStyle/>
          <a:p>
            <a:pPr algn="l"/>
            <a:r>
              <a:rPr lang="en-US" sz="5000" spc="6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Problem worth solving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3110" y="1810558"/>
            <a:ext cx="8183604" cy="3606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>
              <a:lnSpc>
                <a:spcPct val="120000"/>
              </a:lnSpc>
            </a:pPr>
            <a:r>
              <a:rPr lang="en-US" sz="3200" spc="6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/>
                <a:cs typeface="Georgia"/>
              </a:rPr>
              <a:t>Rise in homelessness over the past 20-25 years: a growing shortage of affordable rental housing and a simultaneous increase in poverty. Persons living in poverty are most at risk of becoming homeless.</a:t>
            </a:r>
          </a:p>
        </p:txBody>
      </p:sp>
      <p:pic>
        <p:nvPicPr>
          <p:cNvPr id="9" name="Picture 8" descr="companylogo" title="companylogo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88521" y="6213120"/>
            <a:ext cx="747059" cy="508000"/>
          </a:xfrm>
          <a:prstGeom prst="rect">
            <a:avLst/>
          </a:prstGeom>
        </p:spPr>
      </p:pic>
      <p:sp>
        <p:nvSpPr>
          <p:cNvPr id="10" name="TextBox 9" descr="footertext" title="footer text"/>
          <p:cNvSpPr txBox="1"/>
          <p:nvPr/>
        </p:nvSpPr>
        <p:spPr>
          <a:xfrm>
            <a:off x="442804" y="6265163"/>
            <a:ext cx="6744197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r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St. Juan Macias Missioners, Inc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060176"/>
            <a:ext cx="9144000" cy="0"/>
          </a:xfrm>
          <a:prstGeom prst="line">
            <a:avLst/>
          </a:prstGeom>
          <a:ln w="9525" cap="flat" algn="ctr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18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764704"/>
            <a:ext cx="64807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Mental Disorders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Adults with any type of mental illness in the past year: 45.1 million. (</a:t>
            </a:r>
            <a:r>
              <a:rPr lang="en-US" dirty="0">
                <a:hlinkClick r:id="rId2"/>
              </a:rPr>
              <a:t>SAMHSA</a:t>
            </a:r>
            <a:r>
              <a:rPr lang="en-US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Adults with serious mental illness: 11 million. (</a:t>
            </a:r>
            <a:r>
              <a:rPr lang="en-US" dirty="0">
                <a:hlinkClick r:id="rId2"/>
              </a:rPr>
              <a:t>SAMHSA</a:t>
            </a:r>
            <a:r>
              <a:rPr lang="en-US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Published studies report that about 25 percent of all U.S. adults have a mental illness and that nearly 50 percent of U.S. adults will develop at least one mental illness during their lifetime. (</a:t>
            </a:r>
            <a:r>
              <a:rPr lang="en-US" dirty="0">
                <a:hlinkClick r:id="rId3"/>
              </a:rPr>
              <a:t>CDC</a:t>
            </a:r>
            <a:r>
              <a:rPr lang="en-US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Nearly one-fourth of all adult stays in U.S. community hospitals involve depressive, bipolar, schizophrenia and other mental health disorders or substance use-related disorders. (</a:t>
            </a:r>
            <a:r>
              <a:rPr lang="en-US" dirty="0">
                <a:hlinkClick r:id="rId4"/>
              </a:rPr>
              <a:t>AHRQ</a:t>
            </a:r>
            <a:r>
              <a:rPr lang="en-US" dirty="0"/>
              <a:t>) (PDF, 615KB</a:t>
            </a:r>
            <a:r>
              <a:rPr lang="en-US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According to the Substance Abuse and Mental Health Services Administration, 20 to </a:t>
            </a:r>
            <a:r>
              <a:rPr lang="en-US" b="1" dirty="0"/>
              <a:t>25</a:t>
            </a:r>
            <a:r>
              <a:rPr lang="en-US" dirty="0"/>
              <a:t>% of the homeless population in the United States suffers from some form of severe mental illness.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90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56923"/>
            <a:ext cx="9144000" cy="80107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bg1"/>
              </a:gs>
            </a:gsLst>
            <a:lin scaled="0"/>
            <a:tileRect/>
          </a:gradFill>
          <a:ln w="9525" cap="flat" algn="ctr">
            <a:noFill/>
            <a:prstDash val="soli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 descr="slidetitle" title="slide title"/>
          <p:cNvSpPr>
            <a:spLocks noGrp="1"/>
          </p:cNvSpPr>
          <p:nvPr>
            <p:ph type="ctrTitle"/>
          </p:nvPr>
        </p:nvSpPr>
        <p:spPr>
          <a:xfrm>
            <a:off x="436356" y="645188"/>
            <a:ext cx="8564359" cy="748974"/>
          </a:xfrm>
        </p:spPr>
        <p:txBody>
          <a:bodyPr>
            <a:noAutofit/>
          </a:bodyPr>
          <a:lstStyle/>
          <a:p>
            <a:pPr algn="l"/>
            <a:r>
              <a:rPr lang="en-US" sz="5000" spc="6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Our 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3110" y="1810558"/>
            <a:ext cx="8183604" cy="4777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>
              <a:lnSpc>
                <a:spcPct val="120000"/>
              </a:lnSpc>
            </a:pPr>
            <a:r>
              <a:rPr lang="en-US" sz="3200" spc="6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/>
                <a:cs typeface="Georgia"/>
              </a:rPr>
              <a:t>Through Eco Therapy,  it is possible to lead those who experience bio-psychosocial problems to feel less isolated and be stimulated to restructure their cognitions and develop new expectations of their reality through use of commercial farms.</a:t>
            </a:r>
          </a:p>
        </p:txBody>
      </p:sp>
      <p:pic>
        <p:nvPicPr>
          <p:cNvPr id="9" name="Picture 8" descr="companylogo" title="companylogo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88521" y="6213120"/>
            <a:ext cx="747059" cy="508000"/>
          </a:xfrm>
          <a:prstGeom prst="rect">
            <a:avLst/>
          </a:prstGeom>
        </p:spPr>
      </p:pic>
      <p:sp>
        <p:nvSpPr>
          <p:cNvPr id="10" name="TextBox 9" descr="footertext" title="footer text"/>
          <p:cNvSpPr txBox="1"/>
          <p:nvPr/>
        </p:nvSpPr>
        <p:spPr>
          <a:xfrm>
            <a:off x="442804" y="6265163"/>
            <a:ext cx="6744197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r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St. Juan Macias Missioners, Inc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060176"/>
            <a:ext cx="9144000" cy="0"/>
          </a:xfrm>
          <a:prstGeom prst="line">
            <a:avLst/>
          </a:prstGeom>
          <a:ln w="9525" cap="flat" algn="ctr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18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rgetmarket" title="targetmarket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67764" y="1902756"/>
            <a:ext cx="8118742" cy="352591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6056923"/>
            <a:ext cx="9144000" cy="80107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bg1"/>
              </a:gs>
            </a:gsLst>
            <a:lin scaled="0"/>
            <a:tileRect/>
          </a:gradFill>
          <a:ln w="9525" cap="flat" algn="ctr">
            <a:noFill/>
            <a:prstDash val="soli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 descr="slidetitle" title="slide title"/>
          <p:cNvSpPr>
            <a:spLocks noGrp="1"/>
          </p:cNvSpPr>
          <p:nvPr>
            <p:ph type="ctrTitle"/>
          </p:nvPr>
        </p:nvSpPr>
        <p:spPr>
          <a:xfrm>
            <a:off x="436356" y="645188"/>
            <a:ext cx="8564359" cy="748974"/>
          </a:xfrm>
        </p:spPr>
        <p:txBody>
          <a:bodyPr>
            <a:noAutofit/>
          </a:bodyPr>
          <a:lstStyle/>
          <a:p>
            <a:pPr algn="l"/>
            <a:r>
              <a:rPr lang="en-US" sz="5000" spc="6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Target market</a:t>
            </a:r>
            <a:endParaRPr lang="en-US" sz="5000" spc="6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10" name="TextBox 9" descr="footertext" title="footer text"/>
          <p:cNvSpPr txBox="1"/>
          <p:nvPr/>
        </p:nvSpPr>
        <p:spPr>
          <a:xfrm>
            <a:off x="442803" y="6265163"/>
            <a:ext cx="6744198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r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St. Juan Macias Missioners, Inc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060176"/>
            <a:ext cx="9144000" cy="0"/>
          </a:xfrm>
          <a:prstGeom prst="line">
            <a:avLst/>
          </a:prstGeom>
          <a:ln w="9525" cap="flat" algn="ctr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 descr="companylogo" title="companylogo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888521" y="6213120"/>
            <a:ext cx="747059" cy="508000"/>
          </a:xfrm>
          <a:prstGeom prst="rect">
            <a:avLst/>
          </a:prstGeom>
        </p:spPr>
      </p:pic>
      <p:sp>
        <p:nvSpPr>
          <p:cNvPr id="21" name="TextBox 20" descr="prospects" title="Prospects"/>
          <p:cNvSpPr txBox="1"/>
          <p:nvPr/>
        </p:nvSpPr>
        <p:spPr>
          <a:xfrm>
            <a:off x="462908" y="3625983"/>
            <a:ext cx="2855589" cy="518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40000"/>
              </a:lnSpc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000" spc="6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Prospects</a:t>
            </a:r>
            <a:endParaRPr lang="en-US" sz="2000" spc="6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2" name="TextBox 21" descr="prospectTotal" title="prospect total"/>
          <p:cNvSpPr txBox="1"/>
          <p:nvPr/>
        </p:nvSpPr>
        <p:spPr>
          <a:xfrm>
            <a:off x="462904" y="2665174"/>
            <a:ext cx="2855589" cy="1244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40000"/>
              </a:lnSpc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5400" b="1" spc="6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1.5M</a:t>
            </a:r>
            <a:endParaRPr lang="en-US" sz="2000" spc="6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3" name="TextBox 22" descr="marketSize" title="MarketSize"/>
          <p:cNvSpPr txBox="1"/>
          <p:nvPr/>
        </p:nvSpPr>
        <p:spPr>
          <a:xfrm>
            <a:off x="630252" y="5050491"/>
            <a:ext cx="1723998" cy="518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40000"/>
              </a:lnSpc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000" spc="6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Market size</a:t>
            </a:r>
            <a:endParaRPr lang="en-US" sz="2000" spc="6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grpSp>
        <p:nvGrpSpPr>
          <p:cNvPr id="46" name="Group 45" descr="segmentNames" title="segmentNames"/>
          <p:cNvGrpSpPr/>
          <p:nvPr/>
        </p:nvGrpSpPr>
        <p:grpSpPr>
          <a:xfrm>
            <a:off x="3886905" y="2129700"/>
            <a:ext cx="5176133" cy="2802956"/>
            <a:chOff x="4374510" y="2095679"/>
            <a:chExt cx="5110015" cy="2802956"/>
          </a:xfrm>
        </p:grpSpPr>
        <p:grpSp>
          <p:nvGrpSpPr>
            <p:cNvPr id="25" name="Group 24" descr="firstSegment" title="first segment"/>
            <p:cNvGrpSpPr/>
            <p:nvPr/>
          </p:nvGrpSpPr>
          <p:grpSpPr>
            <a:xfrm>
              <a:off x="4374510" y="2095679"/>
              <a:ext cx="5110015" cy="553998"/>
              <a:chOff x="4733722" y="2107828"/>
              <a:chExt cx="5110015" cy="567817"/>
            </a:xfrm>
          </p:grpSpPr>
          <p:sp>
            <p:nvSpPr>
              <p:cNvPr id="20" name="Rounded Rectangle 19" descr="firstBullet" title="first"/>
              <p:cNvSpPr/>
              <p:nvPr/>
            </p:nvSpPr>
            <p:spPr>
              <a:xfrm>
                <a:off x="4733721" y="2907196"/>
                <a:ext cx="266941" cy="292844"/>
              </a:xfrm>
              <a:prstGeom prst="roundRect">
                <a:avLst/>
              </a:prstGeom>
              <a:gradFill flip="none" rotWithShape="1">
                <a:gsLst>
                  <a:gs pos="0">
                    <a:srgbClr val="A1E8F6"/>
                  </a:gs>
                  <a:gs pos="100000">
                    <a:srgbClr val="36ADE4"/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 algn="ctr">
                <a:prstDash val="solid"/>
              </a:ln>
              <a:effectLst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>
                <a:defPPr>
                  <a:defRPr lang="en-US"/>
                </a:defPPr>
                <a:lvl1pPr marL="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184389" y="2738391"/>
                <a:ext cx="4668675" cy="562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</a:lstStyle>
              <a:p>
                <a:pPr>
                  <a:buClr>
                    <a:schemeClr val="tx1">
                      <a:lumMod val="85000"/>
                      <a:lumOff val="15000"/>
                    </a:schemeClr>
                  </a:buClr>
                </a:pPr>
                <a:r>
                  <a:rPr lang="en-US" sz="3000" spc="6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rebuchet MS"/>
                    <a:cs typeface="Trebuchet MS"/>
                  </a:rPr>
                  <a:t>NYS MH Client</a:t>
                </a:r>
                <a:endParaRPr lang="en-US" sz="3000" b="1" spc="6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</p:grpSp>
        <p:grpSp>
          <p:nvGrpSpPr>
            <p:cNvPr id="26" name="Group 25" descr="secondSegment" title="second segment"/>
            <p:cNvGrpSpPr/>
            <p:nvPr/>
          </p:nvGrpSpPr>
          <p:grpSpPr>
            <a:xfrm>
              <a:off x="4374567" y="2666934"/>
              <a:ext cx="5109958" cy="553998"/>
              <a:chOff x="4722501" y="2086383"/>
              <a:chExt cx="5109958" cy="553998"/>
            </a:xfrm>
          </p:grpSpPr>
          <p:sp>
            <p:nvSpPr>
              <p:cNvPr id="27" name="Rounded Rectangle 26" descr="secondBullet" title="secondBullet"/>
              <p:cNvSpPr/>
              <p:nvPr/>
            </p:nvSpPr>
            <p:spPr>
              <a:xfrm>
                <a:off x="4722499" y="2844227"/>
                <a:ext cx="267183" cy="285740"/>
              </a:xfrm>
              <a:prstGeom prst="roundRect">
                <a:avLst/>
              </a:prstGeom>
              <a:gradFill>
                <a:gsLst>
                  <a:gs pos="0">
                    <a:srgbClr val="FFE9A7"/>
                  </a:gs>
                  <a:gs pos="100000">
                    <a:srgbClr val="F5C120"/>
                  </a:gs>
                </a:gsLst>
                <a:lin scaled="0"/>
                <a:tileRect/>
              </a:gradFill>
              <a:ln w="9525" cap="flat" algn="ctr">
                <a:prstDash val="solid"/>
              </a:ln>
              <a:effectLst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>
                <a:defPPr>
                  <a:defRPr lang="en-US"/>
                </a:defPPr>
                <a:lvl1pPr marL="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5173107" y="2679534"/>
                <a:ext cx="4673343" cy="549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</a:lstStyle>
              <a:p>
                <a:pPr>
                  <a:buClr>
                    <a:schemeClr val="tx1">
                      <a:lumMod val="85000"/>
                      <a:lumOff val="15000"/>
                    </a:schemeClr>
                  </a:buClr>
                </a:pPr>
                <a:r>
                  <a:rPr lang="en-US" sz="3000" spc="6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rebuchet MS"/>
                    <a:cs typeface="Trebuchet MS"/>
                  </a:rPr>
                  <a:t>Homeless In NY State</a:t>
                </a:r>
                <a:endParaRPr lang="en-US" sz="3000" spc="6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</p:grpSp>
        <p:grpSp>
          <p:nvGrpSpPr>
            <p:cNvPr id="29" name="Group 28" descr="thirdSegment" title="third segment"/>
            <p:cNvGrpSpPr/>
            <p:nvPr/>
          </p:nvGrpSpPr>
          <p:grpSpPr>
            <a:xfrm>
              <a:off x="4374568" y="3246519"/>
              <a:ext cx="5109957" cy="553998"/>
              <a:chOff x="4724024" y="2088722"/>
              <a:chExt cx="4416846" cy="553998"/>
            </a:xfrm>
          </p:grpSpPr>
          <p:sp>
            <p:nvSpPr>
              <p:cNvPr id="30" name="Rounded Rectangle 29" descr="thridBullet" title="thirdBullet"/>
              <p:cNvSpPr/>
              <p:nvPr/>
            </p:nvSpPr>
            <p:spPr>
              <a:xfrm>
                <a:off x="4724023" y="2816245"/>
                <a:ext cx="229623" cy="285591"/>
              </a:xfrm>
              <a:prstGeom prst="roundRect">
                <a:avLst/>
              </a:prstGeom>
              <a:gradFill>
                <a:gsLst>
                  <a:gs pos="0">
                    <a:srgbClr val="A2D42E"/>
                  </a:gs>
                  <a:gs pos="100000">
                    <a:srgbClr val="7BAE00"/>
                  </a:gs>
                </a:gsLst>
                <a:lin scaled="0"/>
                <a:tileRect/>
              </a:gradFill>
              <a:ln w="9525" cap="flat" algn="ctr">
                <a:prstDash val="solid"/>
              </a:ln>
              <a:effectLst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>
                <a:spAutoFit/>
              </a:bodyPr>
              <a:lstStyle>
                <a:defPPr>
                  <a:defRPr lang="en-US"/>
                </a:defPPr>
                <a:lvl1pPr marL="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l" defTabSz="457200" rtl="0" eaLnBrk="1" latinLnBrk="0" hangingPunct="1">
                  <a:defRPr sz="1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113508" y="2651477"/>
                <a:ext cx="4039455" cy="549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</a:lstStyle>
              <a:p>
                <a:pPr>
                  <a:buClr>
                    <a:schemeClr val="tx1">
                      <a:lumMod val="85000"/>
                      <a:lumOff val="15000"/>
                    </a:schemeClr>
                  </a:buClr>
                </a:pPr>
                <a:r>
                  <a:rPr lang="en-US" sz="3000" spc="6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Trebuchet MS"/>
                    <a:cs typeface="Trebuchet MS"/>
                  </a:rPr>
                  <a:t>Wealth Near Area</a:t>
                </a:r>
                <a:endParaRPr lang="en-US" sz="3000" b="1" spc="60">
                  <a:solidFill>
                    <a:schemeClr val="tx1">
                      <a:lumMod val="50000"/>
                      <a:lumOff val="50000"/>
                    </a:schemeClr>
                  </a:solidFill>
                  <a:latin typeface="Trebuchet MS"/>
                  <a:cs typeface="Trebuchet MS"/>
                </a:endParaRPr>
              </a:p>
            </p:txBody>
          </p:sp>
        </p:grpSp>
      </p:grpSp>
      <p:sp>
        <p:nvSpPr>
          <p:cNvPr id="38" name="Rectangle 37" descr="marketTotal" title="marketTotal"/>
          <p:cNvSpPr/>
          <p:nvPr/>
        </p:nvSpPr>
        <p:spPr>
          <a:xfrm>
            <a:off x="2161587" y="5083833"/>
            <a:ext cx="1657355" cy="4759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>
              <a:lnSpc>
                <a:spcPct val="140000"/>
              </a:lnSpc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pc="6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$934.4M</a:t>
            </a:r>
            <a:endParaRPr lang="en-US" spc="6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3140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637048"/>
              </p:ext>
            </p:extLst>
          </p:nvPr>
        </p:nvGraphicFramePr>
        <p:xfrm>
          <a:off x="571501" y="1854200"/>
          <a:ext cx="8000998" cy="346592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89766"/>
                <a:gridCol w="5211232"/>
              </a:tblGrid>
              <a:tr h="753533">
                <a:tc>
                  <a:txBody>
                    <a:bodyPr/>
                    <a:lstStyle/>
                    <a:p>
                      <a:pPr marL="9144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rebuchet MS"/>
                          <a:cs typeface="Trebuchet MS"/>
                        </a:rPr>
                        <a:t>Competitors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FF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2400" b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Trebuchet MS"/>
                          <a:cs typeface="Trebuchet MS"/>
                        </a:rPr>
                        <a:t>How our solution is better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FFF"/>
                    </a:solidFill>
                  </a:tcPr>
                </a:tc>
              </a:tr>
              <a:tr h="609274">
                <a:tc>
                  <a:txBody>
                    <a:bodyPr/>
                    <a:lstStyle/>
                    <a:p>
                      <a:pPr marL="9144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i="1" spc="-4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Hundred Acres Farm-Vermont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More flexible cost, helping homeless.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9274">
                <a:tc>
                  <a:txBody>
                    <a:bodyPr/>
                    <a:lstStyle/>
                    <a:p>
                      <a:pPr marL="9144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i="1" spc="-4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Cooper-Riis-N. Carolina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Provide direct life skills, flex cost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9274">
                <a:tc>
                  <a:txBody>
                    <a:bodyPr/>
                    <a:lstStyle/>
                    <a:p>
                      <a:pPr marL="9144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i="1" spc="-4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Rose Hill-MI</a:t>
                      </a:r>
                    </a:p>
                    <a:p>
                      <a:pPr marL="9144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i="1" spc="-4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Guild Farm-MA</a:t>
                      </a:r>
                    </a:p>
                    <a:p>
                      <a:pPr marL="9144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i="1" spc="-4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Spring Lake Ranch- VT</a:t>
                      </a:r>
                    </a:p>
                    <a:p>
                      <a:pPr marL="9144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i="1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Hopewell-OH</a:t>
                      </a:r>
                      <a:endParaRPr lang="en-US" i="1" spc="-4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Trebuchet MS"/>
                        <a:cs typeface="Trebuchet MS"/>
                      </a:endParaRPr>
                    </a:p>
                    <a:p>
                      <a:pPr marL="9144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i="1" spc="-4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Trebuchet MS"/>
                        <a:cs typeface="Trebuchet MS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pc="-4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Trebuchet MS"/>
                          <a:cs typeface="Trebuchet MS"/>
                        </a:rPr>
                        <a:t>Provide direct life skills, flex cost.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AA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0" y="6056923"/>
            <a:ext cx="9144000" cy="80107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bg1"/>
              </a:gs>
            </a:gsLst>
            <a:lin scaled="0"/>
            <a:tileRect/>
          </a:gradFill>
          <a:ln w="9525" cap="flat" algn="ctr">
            <a:noFill/>
            <a:prstDash val="soli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 descr="slidetitle" title="slide title"/>
          <p:cNvSpPr>
            <a:spLocks noGrp="1"/>
          </p:cNvSpPr>
          <p:nvPr>
            <p:ph type="ctrTitle"/>
          </p:nvPr>
        </p:nvSpPr>
        <p:spPr>
          <a:xfrm>
            <a:off x="436356" y="645188"/>
            <a:ext cx="8564359" cy="748974"/>
          </a:xfrm>
        </p:spPr>
        <p:txBody>
          <a:bodyPr>
            <a:noAutofit/>
          </a:bodyPr>
          <a:lstStyle/>
          <a:p>
            <a:pPr algn="l"/>
            <a:r>
              <a:rPr lang="en-US" sz="5000" spc="6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Competitive landscape</a:t>
            </a:r>
            <a:endParaRPr lang="en-US" sz="5000" spc="6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9" name="Picture 8" descr="companylogo" title="companylogo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88521" y="6213120"/>
            <a:ext cx="747059" cy="508000"/>
          </a:xfrm>
          <a:prstGeom prst="rect">
            <a:avLst/>
          </a:prstGeom>
        </p:spPr>
      </p:pic>
      <p:sp>
        <p:nvSpPr>
          <p:cNvPr id="10" name="TextBox 9" descr="footertext" title="footer text"/>
          <p:cNvSpPr txBox="1"/>
          <p:nvPr/>
        </p:nvSpPr>
        <p:spPr>
          <a:xfrm>
            <a:off x="442804" y="6265163"/>
            <a:ext cx="6744197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r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St. Juan Macias Missioners, Inc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060176"/>
            <a:ext cx="9144000" cy="0"/>
          </a:xfrm>
          <a:prstGeom prst="line">
            <a:avLst/>
          </a:prstGeom>
          <a:ln w="9525" cap="flat" algn="ctr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83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56923"/>
            <a:ext cx="9144000" cy="80107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bg1"/>
              </a:gs>
            </a:gsLst>
            <a:lin scaled="0"/>
            <a:tileRect/>
          </a:gradFill>
          <a:ln w="9525" cap="flat" algn="ctr">
            <a:noFill/>
            <a:prstDash val="soli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 descr="slidetitle" title="slide title"/>
          <p:cNvSpPr>
            <a:spLocks noGrp="1"/>
          </p:cNvSpPr>
          <p:nvPr>
            <p:ph type="ctrTitle"/>
          </p:nvPr>
        </p:nvSpPr>
        <p:spPr>
          <a:xfrm>
            <a:off x="436357" y="645188"/>
            <a:ext cx="4945728" cy="748974"/>
          </a:xfrm>
        </p:spPr>
        <p:txBody>
          <a:bodyPr>
            <a:noAutofit/>
          </a:bodyPr>
          <a:lstStyle/>
          <a:p>
            <a:pPr algn="l"/>
            <a:r>
              <a:rPr lang="en-US" sz="5000" spc="6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Funding needed</a:t>
            </a:r>
            <a:endParaRPr lang="en-US" sz="5000" spc="60">
              <a:solidFill>
                <a:schemeClr val="tx1">
                  <a:lumMod val="75000"/>
                  <a:lumOff val="25000"/>
                </a:schemeClr>
              </a:solidFill>
              <a:latin typeface="Trebuchet MS"/>
              <a:cs typeface="Trebuchet MS"/>
            </a:endParaRPr>
          </a:p>
        </p:txBody>
      </p:sp>
      <p:pic>
        <p:nvPicPr>
          <p:cNvPr id="9" name="Picture 8" descr="companylogo" title="companylogo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88521" y="6213120"/>
            <a:ext cx="747059" cy="508000"/>
          </a:xfrm>
          <a:prstGeom prst="rect">
            <a:avLst/>
          </a:prstGeom>
        </p:spPr>
      </p:pic>
      <p:sp>
        <p:nvSpPr>
          <p:cNvPr id="10" name="TextBox 9" descr="footertext" title="footer text"/>
          <p:cNvSpPr txBox="1"/>
          <p:nvPr/>
        </p:nvSpPr>
        <p:spPr>
          <a:xfrm>
            <a:off x="442804" y="6265163"/>
            <a:ext cx="6744197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r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St. Juan Macias Missioners, Inc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060176"/>
            <a:ext cx="9144000" cy="0"/>
          </a:xfrm>
          <a:prstGeom prst="line">
            <a:avLst/>
          </a:prstGeom>
          <a:ln w="9525" cap="flat" algn="ctr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 descr="fundingNeededText" title="fundingNeededText"/>
          <p:cNvSpPr txBox="1"/>
          <p:nvPr/>
        </p:nvSpPr>
        <p:spPr>
          <a:xfrm>
            <a:off x="443110" y="1810558"/>
            <a:ext cx="8183604" cy="3020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>
              <a:lnSpc>
                <a:spcPct val="120000"/>
              </a:lnSpc>
            </a:pPr>
            <a:r>
              <a:rPr lang="en-US" sz="400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/>
                <a:cs typeface="Georgia"/>
              </a:rPr>
              <a:t>Construction of retreat and training center, homes for client, operating cash, employee compensation.</a:t>
            </a:r>
            <a:endParaRPr lang="en-US" sz="4000">
              <a:solidFill>
                <a:schemeClr val="tx1">
                  <a:lumMod val="50000"/>
                  <a:lumOff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13" name="TextBox 12" descr="fundingNeededTotal" title="fundingNeededTotal"/>
          <p:cNvSpPr txBox="1"/>
          <p:nvPr/>
        </p:nvSpPr>
        <p:spPr>
          <a:xfrm>
            <a:off x="5427164" y="627665"/>
            <a:ext cx="3173909" cy="854293"/>
          </a:xfrm>
          <a:prstGeom prst="rect">
            <a:avLst/>
          </a:prstGeom>
          <a:solidFill>
            <a:srgbClr val="DDEFFF"/>
          </a:solidFill>
          <a:ln w="25400" cap="flat" algn="ctr"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000000"/>
                </a:solidFill>
                <a:uLnTx/>
                <a:uFillTx/>
                <a:latin typeface="Calibri"/>
                <a:ea typeface=""/>
                <a:cs typeface="+mn-c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000000"/>
                </a:solidFill>
                <a:uLnTx/>
                <a:uFillTx/>
                <a:latin typeface="Calibri"/>
                <a:ea typeface=""/>
                <a:cs typeface="+mn-c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000000"/>
                </a:solidFill>
                <a:uLnTx/>
                <a:uFillTx/>
                <a:latin typeface="Calibri"/>
                <a:ea typeface=""/>
                <a:cs typeface="+mn-c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000000"/>
                </a:solidFill>
                <a:uLnTx/>
                <a:uFillTx/>
                <a:latin typeface="Calibri"/>
                <a:ea typeface=""/>
                <a:cs typeface="+mn-c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000000"/>
                </a:solidFill>
                <a:uLnTx/>
                <a:uFillTx/>
                <a:latin typeface="Calibri"/>
                <a:ea typeface=""/>
                <a:cs typeface="+mn-c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000000"/>
                </a:solidFill>
                <a:uLnTx/>
                <a:uFillTx/>
                <a:latin typeface="Calibri"/>
                <a:ea typeface=""/>
                <a:cs typeface="+mn-c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000000"/>
                </a:solidFill>
                <a:uLnTx/>
                <a:uFillTx/>
                <a:latin typeface="Calibri"/>
                <a:ea typeface=""/>
                <a:cs typeface="+mn-c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000000"/>
                </a:solidFill>
                <a:uLnTx/>
                <a:uFillTx/>
                <a:latin typeface="Calibri"/>
                <a:ea typeface=""/>
                <a:cs typeface="+mn-c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000000"/>
                </a:solidFill>
                <a:uLnTx/>
                <a:uFillTx/>
                <a:latin typeface="Calibri"/>
                <a:ea typeface=""/>
                <a:cs typeface="+mn-cs"/>
              </a:defRPr>
            </a:lvl9pPr>
          </a:lstStyle>
          <a:p>
            <a:pPr algn="ctr"/>
            <a:r>
              <a:rPr lang="en-US" sz="500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/>
                <a:cs typeface="Trebuchet MS"/>
              </a:rPr>
              <a:t>$5M</a:t>
            </a:r>
            <a:endParaRPr lang="en-US" sz="5000"/>
          </a:p>
        </p:txBody>
      </p:sp>
    </p:spTree>
    <p:extLst>
      <p:ext uri="{BB962C8B-B14F-4D97-AF65-F5344CB8AC3E}">
        <p14:creationId xmlns:p14="http://schemas.microsoft.com/office/powerpoint/2010/main" val="186842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6056923"/>
            <a:ext cx="9144000" cy="80107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75000">
                <a:schemeClr val="bg1"/>
              </a:gs>
            </a:gsLst>
            <a:lin scaled="0"/>
            <a:tileRect/>
          </a:gradFill>
          <a:ln w="9525" cap="flat" algn="ctr">
            <a:noFill/>
            <a:prstDash val="soli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1pPr>
            <a:lvl2pPr marL="457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2pPr>
            <a:lvl3pPr marL="914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5pPr>
            <a:lvl6pPr marL="22860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6pPr>
            <a:lvl7pPr marL="27432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7pPr>
            <a:lvl8pPr marL="32004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8pPr>
            <a:lvl9pPr marL="365760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normalizeH="0" noProof="0">
                <a:solidFill>
                  <a:srgbClr val="FFFFFF"/>
                </a:solidFill>
                <a:uLnTx/>
                <a:uFillTx/>
                <a:latin typeface="Calibri"/>
                <a:ea typeface=""/>
                <a:cs typeface="+mn-cs"/>
              </a:defRPr>
            </a:lvl9pPr>
          </a:lstStyle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 descr="slidetitle" title="slide title"/>
          <p:cNvSpPr>
            <a:spLocks noGrp="1"/>
          </p:cNvSpPr>
          <p:nvPr>
            <p:ph type="ctrTitle"/>
          </p:nvPr>
        </p:nvSpPr>
        <p:spPr>
          <a:xfrm>
            <a:off x="436356" y="645188"/>
            <a:ext cx="8564359" cy="748974"/>
          </a:xfrm>
        </p:spPr>
        <p:txBody>
          <a:bodyPr>
            <a:noAutofit/>
          </a:bodyPr>
          <a:lstStyle/>
          <a:p>
            <a:pPr algn="l"/>
            <a:r>
              <a:rPr lang="en-US" sz="5000" spc="60">
                <a:solidFill>
                  <a:schemeClr val="tx1">
                    <a:lumMod val="75000"/>
                    <a:lumOff val="25000"/>
                  </a:schemeClr>
                </a:solidFill>
                <a:latin typeface="Trebuchet MS"/>
                <a:cs typeface="Trebuchet MS"/>
              </a:rPr>
              <a:t>Sales channels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3110" y="1810558"/>
            <a:ext cx="8183604" cy="3020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pPr>
              <a:lnSpc>
                <a:spcPct val="120000"/>
              </a:lnSpc>
            </a:pPr>
            <a:r>
              <a:rPr lang="en-US" sz="3200" spc="6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/>
                <a:cs typeface="Georgia"/>
              </a:rPr>
              <a:t>Through outreach and pr team, we will provide direct outreach to clients on streets and shelters, promotion to hospitals, agencies, website and literature, internet adds.</a:t>
            </a:r>
          </a:p>
        </p:txBody>
      </p:sp>
      <p:pic>
        <p:nvPicPr>
          <p:cNvPr id="9" name="Picture 8" descr="companylogo" title="companylogo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888521" y="6213120"/>
            <a:ext cx="747059" cy="508000"/>
          </a:xfrm>
          <a:prstGeom prst="rect">
            <a:avLst/>
          </a:prstGeom>
        </p:spPr>
      </p:pic>
      <p:sp>
        <p:nvSpPr>
          <p:cNvPr id="10" name="TextBox 9" descr="footertext" title="footer text"/>
          <p:cNvSpPr txBox="1"/>
          <p:nvPr/>
        </p:nvSpPr>
        <p:spPr>
          <a:xfrm>
            <a:off x="442804" y="6265163"/>
            <a:ext cx="6744197" cy="33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</a:lstStyle>
          <a:p>
            <a:r>
              <a:rPr lang="en-US" sz="160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cs typeface="Trebuchet MS"/>
              </a:rPr>
              <a:t>St. Juan Macias Missioners, Inc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cs typeface="Trebuchet M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6060176"/>
            <a:ext cx="9144000" cy="0"/>
          </a:xfrm>
          <a:prstGeom prst="line">
            <a:avLst/>
          </a:prstGeom>
          <a:ln w="9525" cap="flat" algn="ctr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18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RELEASE_DATE" val="2013.07.10"/>
  <p:tag name="AS_TITLE" val="Aspose.Slides for Java"/>
  <p:tag name="AS_VERSION" val="7.5.1.0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</TotalTime>
  <Words>1210</Words>
  <Application>Microsoft Office PowerPoint</Application>
  <PresentationFormat>On-screen Show (4:3)</PresentationFormat>
  <Paragraphs>383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Georgia</vt:lpstr>
      <vt:lpstr>Trebuchet MS</vt:lpstr>
      <vt:lpstr>Wingdings 3</vt:lpstr>
      <vt:lpstr>Facet</vt:lpstr>
      <vt:lpstr>St. Juan Macias Missioners, Inc</vt:lpstr>
      <vt:lpstr>PowerPoint Presentation</vt:lpstr>
      <vt:lpstr>Problem worth solving</vt:lpstr>
      <vt:lpstr>PowerPoint Presentation</vt:lpstr>
      <vt:lpstr>Our solution</vt:lpstr>
      <vt:lpstr>Target market</vt:lpstr>
      <vt:lpstr>Competitive landscape</vt:lpstr>
      <vt:lpstr>Funding needed</vt:lpstr>
      <vt:lpstr>Sales channels</vt:lpstr>
      <vt:lpstr>Marketing activities</vt:lpstr>
      <vt:lpstr>Financial Projections</vt:lpstr>
      <vt:lpstr>Milestones</vt:lpstr>
      <vt:lpstr>PowerPoint Presentation</vt:lpstr>
      <vt:lpstr>PowerPoint Presentation</vt:lpstr>
      <vt:lpstr>PowerPoint Presentation</vt:lpstr>
      <vt:lpstr>PowerPoint Presentation</vt:lpstr>
      <vt:lpstr>Team and Key Roles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
  </dc:title>
  <dc:creator>Mark Silla</dc:creator>
  <cp:lastModifiedBy>Mark Silla</cp:lastModifiedBy>
  <cp:revision>10</cp:revision>
  <cp:lastPrinted>1970-01-01T00:00:00Z</cp:lastPrinted>
  <dcterms:created xsi:type="dcterms:W3CDTF">2018-11-27T23:47:44Z</dcterms:created>
  <dcterms:modified xsi:type="dcterms:W3CDTF">2018-12-05T22:46:00Z</dcterms:modified>
</cp:coreProperties>
</file>